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4B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22612"/>
            <a:ext cx="18774299" cy="12531845"/>
          </a:xfrm>
          <a:custGeom>
            <a:avLst/>
            <a:gdLst/>
            <a:ahLst/>
            <a:cxnLst/>
            <a:rect r="r" b="b" t="t" l="l"/>
            <a:pathLst>
              <a:path h="12531845" w="18774299">
                <a:moveTo>
                  <a:pt x="0" y="0"/>
                </a:moveTo>
                <a:lnTo>
                  <a:pt x="18774299" y="0"/>
                </a:lnTo>
                <a:lnTo>
                  <a:pt x="18774299" y="12531845"/>
                </a:lnTo>
                <a:lnTo>
                  <a:pt x="0" y="1253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2420714" cy="1063943"/>
          </a:xfrm>
          <a:custGeom>
            <a:avLst/>
            <a:gdLst/>
            <a:ahLst/>
            <a:cxnLst/>
            <a:rect r="r" b="b" t="t" l="l"/>
            <a:pathLst>
              <a:path h="1063943" w="2420714">
                <a:moveTo>
                  <a:pt x="0" y="0"/>
                </a:moveTo>
                <a:lnTo>
                  <a:pt x="2420714" y="0"/>
                </a:lnTo>
                <a:lnTo>
                  <a:pt x="2420714" y="1063943"/>
                </a:lnTo>
                <a:lnTo>
                  <a:pt x="0" y="1063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57500" y="4962525"/>
            <a:ext cx="17259300" cy="322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Smart Grid Project </a:t>
            </a:r>
          </a:p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Capacity Planning for Pv and Battery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59165"/>
            <a:ext cx="1539240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32545"/>
            <a:ext cx="12399051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Ali Abdollahzadeh , Arezou Shadkam, Kiyana Sabet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87211" y="962025"/>
            <a:ext cx="147208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14 JAN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785321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399059"/>
            <a:chOff x="0" y="0"/>
            <a:chExt cx="4816593" cy="1158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58600"/>
            </a:xfrm>
            <a:custGeom>
              <a:avLst/>
              <a:gdLst/>
              <a:ahLst/>
              <a:cxnLst/>
              <a:rect r="r" b="b" t="t" l="l"/>
              <a:pathLst>
                <a:path h="11586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58600"/>
                  </a:lnTo>
                  <a:lnTo>
                    <a:pt x="0" y="1158600"/>
                  </a:lnTo>
                  <a:close/>
                </a:path>
              </a:pathLst>
            </a:custGeom>
            <a:solidFill>
              <a:srgbClr val="2F5972">
                <a:alpha val="6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816593" cy="1225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074068" y="2489699"/>
          <a:ext cx="14130340" cy="4591385"/>
        </p:xfrm>
        <a:graphic>
          <a:graphicData uri="http://schemas.openxmlformats.org/drawingml/2006/table">
            <a:tbl>
              <a:tblPr/>
              <a:tblGrid>
                <a:gridCol w="3297129"/>
                <a:gridCol w="3297129"/>
                <a:gridCol w="4202729"/>
                <a:gridCol w="3333353"/>
              </a:tblGrid>
              <a:tr h="14533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PV Size (kW)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Battery Size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Payback Period (Years)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ROI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</a:tr>
              <a:tr h="1045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35.2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5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38.5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59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19.3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2074068" y="7291162"/>
            <a:ext cx="12023718" cy="240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Insights: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optimal combination is a 10-15 kW PV system with a 750-1,000 kWh battery.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This configuration offers:</a:t>
            </a:r>
          </a:p>
          <a:p>
            <a:pPr algn="l"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short payback period (20-23 years).</a:t>
            </a:r>
          </a:p>
          <a:p>
            <a:pPr algn="l"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 ROI (~35-40%).</a:t>
            </a:r>
          </a:p>
          <a:p>
            <a:pPr algn="l"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Significant grid dependency reduction.</a:t>
            </a:r>
          </a:p>
          <a:p>
            <a:pPr algn="l" marL="388626" indent="-194313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Larger systems have higher costs but can generate more surplus energy for additional earnings.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97730" y="847725"/>
            <a:ext cx="889254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Optimizing the System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4B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254751"/>
            <a:ext cx="18288000" cy="3032249"/>
          </a:xfrm>
          <a:custGeom>
            <a:avLst/>
            <a:gdLst/>
            <a:ahLst/>
            <a:cxnLst/>
            <a:rect r="r" b="b" t="t" l="l"/>
            <a:pathLst>
              <a:path h="3032249" w="18288000">
                <a:moveTo>
                  <a:pt x="0" y="0"/>
                </a:moveTo>
                <a:lnTo>
                  <a:pt x="18288000" y="0"/>
                </a:lnTo>
                <a:lnTo>
                  <a:pt x="18288000" y="3032249"/>
                </a:lnTo>
                <a:lnTo>
                  <a:pt x="0" y="3032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771" r="0" b="-793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2220278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Objective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77950"/>
            <a:ext cx="1229471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aimed to achieve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05173"/>
            <a:ext cx="7118628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We aimed to answer 3 key questions::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49588"/>
            <a:ext cx="17045096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300"/>
              </a:lnSpc>
              <a:buAutoNum type="arabicPeriod" startAt="1"/>
            </a:pP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How can a household use solar energy to meet its own energy demand?</a:t>
            </a:r>
          </a:p>
          <a:p>
            <a:pPr algn="l" marL="647700" indent="-323850" lvl="1">
              <a:lnSpc>
                <a:spcPts val="6300"/>
              </a:lnSpc>
              <a:buAutoNum type="arabicPeriod" startAt="1"/>
            </a:pP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 What is the best size for a solar panel system and battery storage to reduce costs?</a:t>
            </a:r>
          </a:p>
          <a:p>
            <a:pPr algn="l" marL="647700" indent="-323850" lvl="1">
              <a:lnSpc>
                <a:spcPts val="6300"/>
              </a:lnSpc>
              <a:buAutoNum type="arabicPeriod" startAt="1"/>
            </a:pP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 How long will it take to recover the investment and start making savings?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B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95854" y="0"/>
            <a:ext cx="12392146" cy="10287000"/>
          </a:xfrm>
          <a:custGeom>
            <a:avLst/>
            <a:gdLst/>
            <a:ahLst/>
            <a:cxnLst/>
            <a:rect r="r" b="b" t="t" l="l"/>
            <a:pathLst>
              <a:path h="10287000" w="12392146">
                <a:moveTo>
                  <a:pt x="0" y="0"/>
                </a:moveTo>
                <a:lnTo>
                  <a:pt x="12392146" y="0"/>
                </a:lnTo>
                <a:lnTo>
                  <a:pt x="123921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4661" y="923925"/>
            <a:ext cx="303716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Methodology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77950"/>
            <a:ext cx="994029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Steps taken in the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28950"/>
            <a:ext cx="99822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5612" y="3028950"/>
            <a:ext cx="120705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05.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629150"/>
            <a:ext cx="114681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5612" y="4629150"/>
            <a:ext cx="119717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06.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388" y="6229350"/>
            <a:ext cx="117276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4300" y="6229350"/>
            <a:ext cx="111942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07.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7388" y="7829550"/>
            <a:ext cx="122765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04.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4300" y="7829550"/>
            <a:ext cx="120550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364B68"/>
                </a:solidFill>
                <a:latin typeface="Poppins Bold"/>
                <a:ea typeface="Poppins Bold"/>
                <a:cs typeface="Poppins Bold"/>
                <a:sym typeface="Poppins Bold"/>
              </a:rPr>
              <a:t>08.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56353" y="3297238"/>
            <a:ext cx="655736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Collection and Cleaning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43999" y="3300413"/>
            <a:ext cx="5058133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Optimizing Battery Size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17088" y="4897438"/>
            <a:ext cx="6037302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Energy Demand Simulation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43999" y="4897438"/>
            <a:ext cx="2957632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Cost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08753" y="6497638"/>
            <a:ext cx="6822281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Surplus and Deficit Calculation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35665" y="6497638"/>
            <a:ext cx="5021699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Visualization of Results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87441" y="8097838"/>
            <a:ext cx="5826204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Finding the Best Panel Size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14353" y="8097838"/>
            <a:ext cx="4982170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Optimizing the System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1007388" y="4467225"/>
            <a:ext cx="16332756" cy="0"/>
          </a:xfrm>
          <a:prstGeom prst="line">
            <a:avLst/>
          </a:prstGeom>
          <a:ln cap="flat" w="38100">
            <a:solidFill>
              <a:srgbClr val="BDBDBD">
                <a:alpha val="1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007388" y="6067425"/>
            <a:ext cx="16332756" cy="0"/>
          </a:xfrm>
          <a:prstGeom prst="line">
            <a:avLst/>
          </a:prstGeom>
          <a:ln cap="flat" w="38100">
            <a:solidFill>
              <a:srgbClr val="BDBDBD">
                <a:alpha val="1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007388" y="7667625"/>
            <a:ext cx="16332756" cy="0"/>
          </a:xfrm>
          <a:prstGeom prst="line">
            <a:avLst/>
          </a:prstGeom>
          <a:ln cap="flat" w="38100">
            <a:solidFill>
              <a:srgbClr val="BDBDBD">
                <a:alpha val="16863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4B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815" y="15505"/>
            <a:ext cx="18353815" cy="12251172"/>
          </a:xfrm>
          <a:custGeom>
            <a:avLst/>
            <a:gdLst/>
            <a:ahLst/>
            <a:cxnLst/>
            <a:rect r="r" b="b" t="t" l="l"/>
            <a:pathLst>
              <a:path h="12251172" w="18353815">
                <a:moveTo>
                  <a:pt x="0" y="0"/>
                </a:moveTo>
                <a:lnTo>
                  <a:pt x="18353815" y="0"/>
                </a:lnTo>
                <a:lnTo>
                  <a:pt x="18353815" y="12251172"/>
                </a:lnTo>
                <a:lnTo>
                  <a:pt x="0" y="1225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35422"/>
            <a:ext cx="1748235" cy="798925"/>
          </a:xfrm>
          <a:custGeom>
            <a:avLst/>
            <a:gdLst/>
            <a:ahLst/>
            <a:cxnLst/>
            <a:rect r="r" b="b" t="t" l="l"/>
            <a:pathLst>
              <a:path h="798925" w="1748235">
                <a:moveTo>
                  <a:pt x="0" y="0"/>
                </a:moveTo>
                <a:lnTo>
                  <a:pt x="1748235" y="0"/>
                </a:lnTo>
                <a:lnTo>
                  <a:pt x="1748235" y="798925"/>
                </a:lnTo>
                <a:lnTo>
                  <a:pt x="0" y="79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4860" y="2735422"/>
            <a:ext cx="927441" cy="798925"/>
          </a:xfrm>
          <a:custGeom>
            <a:avLst/>
            <a:gdLst/>
            <a:ahLst/>
            <a:cxnLst/>
            <a:rect r="r" b="b" t="t" l="l"/>
            <a:pathLst>
              <a:path h="798925" w="927441">
                <a:moveTo>
                  <a:pt x="0" y="0"/>
                </a:moveTo>
                <a:lnTo>
                  <a:pt x="927441" y="0"/>
                </a:lnTo>
                <a:lnTo>
                  <a:pt x="927441" y="798925"/>
                </a:lnTo>
                <a:lnTo>
                  <a:pt x="0" y="7989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40969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31735" y="2735422"/>
            <a:ext cx="814853" cy="820213"/>
            <a:chOff x="0" y="0"/>
            <a:chExt cx="214612" cy="2160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4612" cy="216023"/>
            </a:xfrm>
            <a:custGeom>
              <a:avLst/>
              <a:gdLst/>
              <a:ahLst/>
              <a:cxnLst/>
              <a:rect r="r" b="b" t="t" l="l"/>
              <a:pathLst>
                <a:path h="216023" w="214612">
                  <a:moveTo>
                    <a:pt x="107306" y="0"/>
                  </a:moveTo>
                  <a:lnTo>
                    <a:pt x="107306" y="0"/>
                  </a:lnTo>
                  <a:cubicBezTo>
                    <a:pt x="166569" y="0"/>
                    <a:pt x="214612" y="48042"/>
                    <a:pt x="214612" y="107306"/>
                  </a:cubicBezTo>
                  <a:lnTo>
                    <a:pt x="214612" y="108717"/>
                  </a:lnTo>
                  <a:cubicBezTo>
                    <a:pt x="214612" y="167981"/>
                    <a:pt x="166569" y="216023"/>
                    <a:pt x="107306" y="216023"/>
                  </a:cubicBezTo>
                  <a:lnTo>
                    <a:pt x="107306" y="216023"/>
                  </a:lnTo>
                  <a:cubicBezTo>
                    <a:pt x="48042" y="216023"/>
                    <a:pt x="0" y="167981"/>
                    <a:pt x="0" y="108717"/>
                  </a:cubicBezTo>
                  <a:lnTo>
                    <a:pt x="0" y="107306"/>
                  </a:lnTo>
                  <a:cubicBezTo>
                    <a:pt x="0" y="48042"/>
                    <a:pt x="48042" y="0"/>
                    <a:pt x="10730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14612" cy="292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</a:pPr>
              <a:r>
                <a:rPr lang="en-US" b="true" sz="2900">
                  <a:solidFill>
                    <a:srgbClr val="2F5972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PV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23925"/>
            <a:ext cx="198155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3CD74"/>
                </a:solidFill>
                <a:latin typeface="Poppins"/>
                <a:ea typeface="Poppins"/>
                <a:cs typeface="Poppins"/>
                <a:sym typeface="Poppins"/>
              </a:rPr>
              <a:t>Our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377950"/>
            <a:ext cx="1013995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Collection and Simulation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5962" y="4789328"/>
            <a:ext cx="6134814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  <a:r>
              <a:rPr lang="en-US" sz="35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Electricity Price from GSE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815980"/>
            <a:ext cx="618327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We collected data for 2022 from: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5962" y="5852953"/>
            <a:ext cx="7080647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  <a:r>
              <a:rPr lang="en-US" sz="35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Solar Generation from PVGIS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5962" y="6916578"/>
            <a:ext cx="7386400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  <a:r>
              <a:rPr lang="en-US" sz="35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Investment Cost from statista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0196" y="3309832"/>
            <a:ext cx="7420689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5FBF9"/>
                </a:solidFill>
                <a:latin typeface="Poppins Bold"/>
                <a:ea typeface="Poppins Bold"/>
                <a:cs typeface="Poppins Bold"/>
                <a:sym typeface="Poppins Bold"/>
              </a:rPr>
              <a:t>04.</a:t>
            </a:r>
            <a:r>
              <a:rPr lang="en-US" sz="3500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 Energy Demand using Gym AI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0196" y="4240317"/>
            <a:ext cx="7739104" cy="3070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To better understand energy usage patterns, we developed a custom Gym environment to simulate hourly energy demand over the course of a year.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5FBF9"/>
                </a:solidFill>
                <a:latin typeface="Poppins"/>
                <a:ea typeface="Poppins"/>
                <a:cs typeface="Poppins"/>
                <a:sym typeface="Poppins"/>
              </a:rPr>
              <a:t>The simulation considered appliance usage, heating needs, lighting, and seasonal variations.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4B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876771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8" y="0"/>
                </a:lnTo>
                <a:lnTo>
                  <a:pt x="11301258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7588" y="598379"/>
            <a:ext cx="1211282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Surplus and Deficit Calculation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93371" y="1920338"/>
            <a:ext cx="10198822" cy="159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calculated hourly and monthly energy surplus/deficit by comparing:</a:t>
            </a:r>
          </a:p>
          <a:p>
            <a:pPr algn="l" marL="561345" indent="-280673" lvl="1">
              <a:lnSpc>
                <a:spcPts val="455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Solar energy generation (from the PV system).</a:t>
            </a:r>
          </a:p>
          <a:p>
            <a:pPr algn="l" marL="561345" indent="-280673" lvl="1">
              <a:lnSpc>
                <a:spcPts val="455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Household energy demand (from the simulation).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95854" y="0"/>
            <a:ext cx="12392146" cy="10287000"/>
          </a:xfrm>
          <a:custGeom>
            <a:avLst/>
            <a:gdLst/>
            <a:ahLst/>
            <a:cxnLst/>
            <a:rect r="r" b="b" t="t" l="l"/>
            <a:pathLst>
              <a:path h="10287000" w="12392146">
                <a:moveTo>
                  <a:pt x="0" y="0"/>
                </a:moveTo>
                <a:lnTo>
                  <a:pt x="12392146" y="0"/>
                </a:lnTo>
                <a:lnTo>
                  <a:pt x="123921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785321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4399059"/>
            <a:chOff x="0" y="0"/>
            <a:chExt cx="4816593" cy="115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158600"/>
            </a:xfrm>
            <a:custGeom>
              <a:avLst/>
              <a:gdLst/>
              <a:ahLst/>
              <a:cxnLst/>
              <a:rect r="r" b="b" t="t" l="l"/>
              <a:pathLst>
                <a:path h="11586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58600"/>
                  </a:lnTo>
                  <a:lnTo>
                    <a:pt x="0" y="1158600"/>
                  </a:lnTo>
                  <a:close/>
                </a:path>
              </a:pathLst>
            </a:custGeom>
            <a:solidFill>
              <a:srgbClr val="2F5972">
                <a:alpha val="6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225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94915" y="2428875"/>
          <a:ext cx="15898170" cy="4105767"/>
        </p:xfrm>
        <a:graphic>
          <a:graphicData uri="http://schemas.openxmlformats.org/drawingml/2006/table">
            <a:tbl>
              <a:tblPr/>
              <a:tblGrid>
                <a:gridCol w="2635567"/>
                <a:gridCol w="5156783"/>
                <a:gridCol w="4299457"/>
                <a:gridCol w="3806362"/>
              </a:tblGrid>
              <a:tr h="1355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PV Size (kW)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Annual Generation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Demand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Surplus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</a:tr>
              <a:tr h="13750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 kW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4,800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+1,200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750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 kW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12,000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4,800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+7,200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28700" y="847725"/>
            <a:ext cx="12659916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Finding the Best Solar Panel Size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1130" y="6791889"/>
            <a:ext cx="1589817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10 kW PV system covers the household’s energy needs and generates a reasonable surplus.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Optimal balance: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10-15 kW system provides self-sufficiency and a short payback period.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95854" y="0"/>
            <a:ext cx="12392146" cy="10287000"/>
          </a:xfrm>
          <a:custGeom>
            <a:avLst/>
            <a:gdLst/>
            <a:ahLst/>
            <a:cxnLst/>
            <a:rect r="r" b="b" t="t" l="l"/>
            <a:pathLst>
              <a:path h="10287000" w="12392146">
                <a:moveTo>
                  <a:pt x="0" y="0"/>
                </a:moveTo>
                <a:lnTo>
                  <a:pt x="12392146" y="0"/>
                </a:lnTo>
                <a:lnTo>
                  <a:pt x="123921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7785321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4399059"/>
            <a:chOff x="0" y="0"/>
            <a:chExt cx="4816593" cy="1158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158600"/>
            </a:xfrm>
            <a:custGeom>
              <a:avLst/>
              <a:gdLst/>
              <a:ahLst/>
              <a:cxnLst/>
              <a:rect r="r" b="b" t="t" l="l"/>
              <a:pathLst>
                <a:path h="11586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58600"/>
                  </a:lnTo>
                  <a:lnTo>
                    <a:pt x="0" y="1158600"/>
                  </a:lnTo>
                  <a:close/>
                </a:path>
              </a:pathLst>
            </a:custGeom>
            <a:solidFill>
              <a:srgbClr val="2F5972">
                <a:alpha val="6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816593" cy="1225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809224" y="2364416"/>
          <a:ext cx="14669552" cy="5558168"/>
        </p:xfrm>
        <a:graphic>
          <a:graphicData uri="http://schemas.openxmlformats.org/drawingml/2006/table">
            <a:tbl>
              <a:tblPr/>
              <a:tblGrid>
                <a:gridCol w="4217581"/>
                <a:gridCol w="4633409"/>
                <a:gridCol w="5818561"/>
              </a:tblGrid>
              <a:tr h="111633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Battery Size (kWh)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Grid Dependency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Investment Cost (EUR)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D74"/>
                    </a:solidFill>
                  </a:tcPr>
                </a:tc>
              </a:tr>
              <a:tr h="110679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934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225,000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934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16338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1,500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40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900" strike="noStrike" u="none">
                          <a:solidFill>
                            <a:srgbClr val="364B6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450,000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BDB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678321" y="847725"/>
            <a:ext cx="1235059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Optimizing Battery Storage Size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8321" y="8253413"/>
            <a:ext cx="14931357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1,000 kWh battery reduces grid dependency to 15% and ensures energy availability during peak demand.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3418" y="6410205"/>
            <a:ext cx="7084582" cy="3876795"/>
            <a:chOff x="0" y="0"/>
            <a:chExt cx="1865898" cy="1021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65898" cy="1021049"/>
            </a:xfrm>
            <a:custGeom>
              <a:avLst/>
              <a:gdLst/>
              <a:ahLst/>
              <a:cxnLst/>
              <a:rect r="r" b="b" t="t" l="l"/>
              <a:pathLst>
                <a:path h="1021049" w="1865898">
                  <a:moveTo>
                    <a:pt x="0" y="0"/>
                  </a:moveTo>
                  <a:lnTo>
                    <a:pt x="1865898" y="0"/>
                  </a:lnTo>
                  <a:lnTo>
                    <a:pt x="1865898" y="1021049"/>
                  </a:lnTo>
                  <a:lnTo>
                    <a:pt x="0" y="1021049"/>
                  </a:lnTo>
                  <a:close/>
                </a:path>
              </a:pathLst>
            </a:custGeom>
            <a:solidFill>
              <a:srgbClr val="F3CD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65898" cy="1078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823545"/>
            <a:ext cx="533638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Cost Analysis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203418" y="3276504"/>
            <a:ext cx="7084582" cy="3133701"/>
            <a:chOff x="0" y="0"/>
            <a:chExt cx="1865898" cy="8253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65898" cy="825337"/>
            </a:xfrm>
            <a:custGeom>
              <a:avLst/>
              <a:gdLst/>
              <a:ahLst/>
              <a:cxnLst/>
              <a:rect r="r" b="b" t="t" l="l"/>
              <a:pathLst>
                <a:path h="825337" w="1865898">
                  <a:moveTo>
                    <a:pt x="0" y="0"/>
                  </a:moveTo>
                  <a:lnTo>
                    <a:pt x="1865898" y="0"/>
                  </a:lnTo>
                  <a:lnTo>
                    <a:pt x="1865898" y="825337"/>
                  </a:lnTo>
                  <a:lnTo>
                    <a:pt x="0" y="825337"/>
                  </a:lnTo>
                  <a:close/>
                </a:path>
              </a:pathLst>
            </a:custGeom>
            <a:solidFill>
              <a:srgbClr val="F3CD74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65898" cy="882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203418" y="0"/>
            <a:ext cx="7084582" cy="3276504"/>
            <a:chOff x="0" y="0"/>
            <a:chExt cx="1865898" cy="86294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65898" cy="862948"/>
            </a:xfrm>
            <a:custGeom>
              <a:avLst/>
              <a:gdLst/>
              <a:ahLst/>
              <a:cxnLst/>
              <a:rect r="r" b="b" t="t" l="l"/>
              <a:pathLst>
                <a:path h="862948" w="1865898">
                  <a:moveTo>
                    <a:pt x="0" y="0"/>
                  </a:moveTo>
                  <a:lnTo>
                    <a:pt x="1865898" y="0"/>
                  </a:lnTo>
                  <a:lnTo>
                    <a:pt x="1865898" y="862948"/>
                  </a:lnTo>
                  <a:lnTo>
                    <a:pt x="0" y="862948"/>
                  </a:lnTo>
                  <a:close/>
                </a:path>
              </a:pathLst>
            </a:custGeom>
            <a:solidFill>
              <a:srgbClr val="F3CD74">
                <a:alpha val="2980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865898" cy="920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136900"/>
            <a:ext cx="9139389" cy="394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We Did: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Calculated the total investment cost for different combinations of PV system size and battery storage.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Estimated annual savings from reduced electricity bills and feed-in earnings from selling surplus energy.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Evaluated Payback Period and Return on Investment (ROI) to determine financial feasibility.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57293" y="133302"/>
            <a:ext cx="470320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5 kW + 500 kWh Battery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48006" y="3443780"/>
            <a:ext cx="47217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 kW + 750 kWh Battery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57293" y="6686430"/>
            <a:ext cx="50189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 kW + 1,000 kWh Battery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01791" y="1375870"/>
            <a:ext cx="160710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210,000 €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01791" y="2490691"/>
            <a:ext cx="126873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7,500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€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87308" y="990156"/>
            <a:ext cx="48446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ROI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937198" y="1375870"/>
            <a:ext cx="94547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25.3%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966964" y="2490691"/>
            <a:ext cx="38707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60873" y="2093420"/>
            <a:ext cx="202180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Payback Period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57293" y="2220816"/>
            <a:ext cx="195333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Annual Savings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57293" y="1074245"/>
            <a:ext cx="127801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Cost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354036" y="2582766"/>
            <a:ext cx="52863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01791" y="4581969"/>
            <a:ext cx="1705451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300,000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€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01791" y="5696790"/>
            <a:ext cx="140005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12,000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€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387308" y="4196255"/>
            <a:ext cx="48446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ROI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924041" y="4581969"/>
            <a:ext cx="97178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30.0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966666" y="5696790"/>
            <a:ext cx="38766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60873" y="5299519"/>
            <a:ext cx="202180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Payback Period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57293" y="5426916"/>
            <a:ext cx="195333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Annual Savings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57293" y="4280344"/>
            <a:ext cx="127801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Cost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354036" y="5788866"/>
            <a:ext cx="52863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01791" y="8091319"/>
            <a:ext cx="172771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405,000 €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01791" y="9206141"/>
            <a:ext cx="142386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15,800 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€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387308" y="7705605"/>
            <a:ext cx="48446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ROI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924696" y="8091319"/>
            <a:ext cx="97047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35.5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838436" y="9206141"/>
            <a:ext cx="64412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22.3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860873" y="8808869"/>
            <a:ext cx="202180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Payback Period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457293" y="8936266"/>
            <a:ext cx="1953339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Annual Savings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457293" y="7789694"/>
            <a:ext cx="1278017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Cost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492089" y="9320044"/>
            <a:ext cx="52863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Years</a:t>
            </a:r>
          </a:p>
        </p:txBody>
      </p:sp>
      <p:sp>
        <p:nvSpPr>
          <p:cNvPr name="AutoShape 43" id="43"/>
          <p:cNvSpPr/>
          <p:nvPr/>
        </p:nvSpPr>
        <p:spPr>
          <a:xfrm flipV="true">
            <a:off x="1028700" y="4667694"/>
            <a:ext cx="8707544" cy="0"/>
          </a:xfrm>
          <a:prstGeom prst="line">
            <a:avLst/>
          </a:prstGeom>
          <a:ln cap="flat" w="38100">
            <a:solidFill>
              <a:srgbClr val="BDBDBD">
                <a:alpha val="1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028700" y="6065091"/>
            <a:ext cx="8707544" cy="0"/>
          </a:xfrm>
          <a:prstGeom prst="line">
            <a:avLst/>
          </a:prstGeom>
          <a:ln cap="flat" w="38100">
            <a:solidFill>
              <a:srgbClr val="BDBDBD">
                <a:alpha val="1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5" id="45"/>
          <p:cNvSpPr txBox="true"/>
          <p:nvPr/>
        </p:nvSpPr>
        <p:spPr>
          <a:xfrm rot="0">
            <a:off x="1028700" y="8658057"/>
            <a:ext cx="938371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ROI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= (annual_savings + feed_in_earnings) / total_investment_cost * 100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84250" y="8091319"/>
            <a:ext cx="2709545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Mathematical Model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61840"/>
            <a:ext cx="8336473" cy="5554175"/>
          </a:xfrm>
          <a:custGeom>
            <a:avLst/>
            <a:gdLst/>
            <a:ahLst/>
            <a:cxnLst/>
            <a:rect r="r" b="b" t="t" l="l"/>
            <a:pathLst>
              <a:path h="5554175" w="8336473">
                <a:moveTo>
                  <a:pt x="0" y="0"/>
                </a:moveTo>
                <a:lnTo>
                  <a:pt x="8336473" y="0"/>
                </a:lnTo>
                <a:lnTo>
                  <a:pt x="8336473" y="5554176"/>
                </a:lnTo>
                <a:lnTo>
                  <a:pt x="0" y="555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65718" y="-29957"/>
            <a:ext cx="9922282" cy="10316957"/>
          </a:xfrm>
          <a:custGeom>
            <a:avLst/>
            <a:gdLst/>
            <a:ahLst/>
            <a:cxnLst/>
            <a:rect r="r" b="b" t="t" l="l"/>
            <a:pathLst>
              <a:path h="10316957" w="9922282">
                <a:moveTo>
                  <a:pt x="0" y="0"/>
                </a:moveTo>
                <a:lnTo>
                  <a:pt x="9922282" y="0"/>
                </a:lnTo>
                <a:lnTo>
                  <a:pt x="9922282" y="10316957"/>
                </a:lnTo>
                <a:lnTo>
                  <a:pt x="0" y="10316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-30911" t="0" r="-10540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52828"/>
            <a:ext cx="8770151" cy="10260999"/>
            <a:chOff x="0" y="0"/>
            <a:chExt cx="2309834" cy="27024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9834" cy="2702485"/>
            </a:xfrm>
            <a:custGeom>
              <a:avLst/>
              <a:gdLst/>
              <a:ahLst/>
              <a:cxnLst/>
              <a:rect r="r" b="b" t="t" l="l"/>
              <a:pathLst>
                <a:path h="2702485" w="2309834">
                  <a:moveTo>
                    <a:pt x="0" y="0"/>
                  </a:moveTo>
                  <a:lnTo>
                    <a:pt x="2309834" y="0"/>
                  </a:lnTo>
                  <a:lnTo>
                    <a:pt x="2309834" y="2702485"/>
                  </a:lnTo>
                  <a:lnTo>
                    <a:pt x="0" y="2702485"/>
                  </a:lnTo>
                  <a:close/>
                </a:path>
              </a:pathLst>
            </a:custGeom>
            <a:solidFill>
              <a:srgbClr val="2F59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309834" cy="27691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68522" y="4260790"/>
            <a:ext cx="7500952" cy="4997510"/>
          </a:xfrm>
          <a:custGeom>
            <a:avLst/>
            <a:gdLst/>
            <a:ahLst/>
            <a:cxnLst/>
            <a:rect r="r" b="b" t="t" l="l"/>
            <a:pathLst>
              <a:path h="4997510" w="7500952">
                <a:moveTo>
                  <a:pt x="0" y="0"/>
                </a:moveTo>
                <a:lnTo>
                  <a:pt x="7500953" y="0"/>
                </a:lnTo>
                <a:lnTo>
                  <a:pt x="7500953" y="4997510"/>
                </a:lnTo>
                <a:lnTo>
                  <a:pt x="0" y="4997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8770151" y="418990"/>
            <a:ext cx="0" cy="8467472"/>
          </a:xfrm>
          <a:prstGeom prst="line">
            <a:avLst/>
          </a:prstGeom>
          <a:ln cap="flat" w="38100">
            <a:solidFill>
              <a:srgbClr val="BDBDBD">
                <a:alpha val="1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274976" y="6195695"/>
            <a:ext cx="8425265" cy="3062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Return on Investment (ROI) Heatmap: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percentage of profit generated relative to the initial investment. The higher the ROI, the more profitable the system: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Green Areas represent configurations with an exceptionally high ROI (above 800%).</a:t>
            </a:r>
          </a:p>
          <a:p>
            <a:pPr algn="l">
              <a:lnSpc>
                <a:spcPts val="2660"/>
              </a:lnSpc>
              <a:spcBef>
                <a:spcPct val="0"/>
              </a:spcBef>
            </a:pPr>
          </a:p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Red/Orange Areas show lower ROIs, indicating less profitable configurations.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8522" y="2987940"/>
            <a:ext cx="7475885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optimal system configurations (shortest payback periods) tend to be around smaller PV systems (10-30 kW) combined with moderate battery sizes (150-500 kWh).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8522" y="2463120"/>
            <a:ext cx="5026104" cy="39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Payback Period Heatmap Analysis: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8522" y="847725"/>
            <a:ext cx="5276969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DAGbc4Ql0Hs</dc:identifier>
  <dcterms:modified xsi:type="dcterms:W3CDTF">2011-08-01T06:04:30Z</dcterms:modified>
  <cp:revision>1</cp:revision>
  <dc:title>Smart Grid Project for Household Energy Optimization</dc:title>
</cp:coreProperties>
</file>